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46"/>
  </p:notesMasterIdLst>
  <p:sldIdLst>
    <p:sldId id="256" r:id="rId2"/>
    <p:sldId id="328" r:id="rId3"/>
    <p:sldId id="257" r:id="rId4"/>
    <p:sldId id="277" r:id="rId5"/>
    <p:sldId id="263" r:id="rId6"/>
    <p:sldId id="258" r:id="rId7"/>
    <p:sldId id="267" r:id="rId8"/>
    <p:sldId id="322" r:id="rId9"/>
    <p:sldId id="259" r:id="rId10"/>
    <p:sldId id="312" r:id="rId11"/>
    <p:sldId id="314" r:id="rId12"/>
    <p:sldId id="282" r:id="rId13"/>
    <p:sldId id="268" r:id="rId14"/>
    <p:sldId id="274" r:id="rId15"/>
    <p:sldId id="280" r:id="rId16"/>
    <p:sldId id="261" r:id="rId17"/>
    <p:sldId id="281" r:id="rId18"/>
    <p:sldId id="294" r:id="rId19"/>
    <p:sldId id="295" r:id="rId20"/>
    <p:sldId id="298" r:id="rId21"/>
    <p:sldId id="297" r:id="rId22"/>
    <p:sldId id="299" r:id="rId23"/>
    <p:sldId id="300" r:id="rId24"/>
    <p:sldId id="301" r:id="rId25"/>
    <p:sldId id="302" r:id="rId26"/>
    <p:sldId id="305" r:id="rId27"/>
    <p:sldId id="303" r:id="rId28"/>
    <p:sldId id="304" r:id="rId29"/>
    <p:sldId id="279" r:id="rId30"/>
    <p:sldId id="306" r:id="rId31"/>
    <p:sldId id="308" r:id="rId32"/>
    <p:sldId id="296" r:id="rId33"/>
    <p:sldId id="323" r:id="rId34"/>
    <p:sldId id="327" r:id="rId35"/>
    <p:sldId id="324" r:id="rId36"/>
    <p:sldId id="315" r:id="rId37"/>
    <p:sldId id="276" r:id="rId38"/>
    <p:sldId id="317" r:id="rId39"/>
    <p:sldId id="320" r:id="rId40"/>
    <p:sldId id="325" r:id="rId41"/>
    <p:sldId id="321" r:id="rId42"/>
    <p:sldId id="319" r:id="rId43"/>
    <p:sldId id="309" r:id="rId44"/>
    <p:sldId id="326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9193" autoAdjust="0"/>
  </p:normalViewPr>
  <p:slideViewPr>
    <p:cSldViewPr snapToGrid="0">
      <p:cViewPr varScale="1">
        <p:scale>
          <a:sx n="102" d="100"/>
          <a:sy n="102" d="100"/>
        </p:scale>
        <p:origin x="-123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3B2C3-FA14-4692-830D-64D483C1392C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21EE3-31FD-4EBF-B776-A02BC5558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033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21EE3-31FD-4EBF-B776-A02BC5558B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74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free standing grammatical morphemes: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Nouns, verbs, adjectives ({boy}, {buy}, {big}) are typical lexical morphemes. Prepositions, articles, conjunctions ({of}, {the}, {but}) are grammatical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morphemes. Bound inflectional (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er-est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21EE3-31FD-4EBF-B776-A02BC5558B7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22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21EE3-31FD-4EBF-B776-A02BC5558B7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58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21EE3-31FD-4EBF-B776-A02BC5558B7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84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Copy of Rey figure 3 months after</a:t>
            </a:r>
            <a:r>
              <a:rPr lang="en-US" baseline="0" dirty="0"/>
              <a:t> stroke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21EE3-31FD-4EBF-B776-A02BC5558B7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32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21EE3-31FD-4EBF-B776-A02BC5558B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21EE3-31FD-4EBF-B776-A02BC5558B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28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21EE3-31FD-4EBF-B776-A02BC5558B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49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21EE3-31FD-4EBF-B776-A02BC5558B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29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21EE3-31FD-4EBF-B776-A02BC5558B7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26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21EE3-31FD-4EBF-B776-A02BC5558B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86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21EE3-31FD-4EBF-B776-A02BC5558B7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59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</a:t>
            </a:r>
            <a:r>
              <a:rPr lang="en-US" baseline="0" dirty="0"/>
              <a:t> circuits: one for planning and the other one for execution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21EE3-31FD-4EBF-B776-A02BC5558B7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81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988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8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332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888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244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223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900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703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727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445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63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58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Cerebellum</a:t>
            </a:r>
            <a:br>
              <a:rPr lang="en-US" dirty="0"/>
            </a:br>
            <a:r>
              <a:rPr lang="en-US" dirty="0"/>
              <a:t>And Cognition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Federico Rodríguez-</a:t>
            </a:r>
            <a:r>
              <a:rPr lang="en-US" dirty="0" err="1"/>
              <a:t>Porcel</a:t>
            </a:r>
            <a:r>
              <a:rPr lang="en-US" dirty="0"/>
              <a:t>, MD</a:t>
            </a:r>
          </a:p>
        </p:txBody>
      </p:sp>
    </p:spTree>
    <p:extLst>
      <p:ext uri="{BB962C8B-B14F-4D97-AF65-F5344CB8AC3E}">
        <p14:creationId xmlns:p14="http://schemas.microsoft.com/office/powerpoint/2010/main" val="3808128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Cerebellar Circuitry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4547" y="1623085"/>
            <a:ext cx="4052045" cy="49458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19672" y="6199632"/>
            <a:ext cx="238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Wisden W. et al. (2009)</a:t>
            </a:r>
          </a:p>
        </p:txBody>
      </p:sp>
    </p:spTree>
    <p:extLst>
      <p:ext uri="{BB962C8B-B14F-4D97-AF65-F5344CB8AC3E}">
        <p14:creationId xmlns:p14="http://schemas.microsoft.com/office/powerpoint/2010/main" val="479946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687" y="422988"/>
            <a:ext cx="7406640" cy="1356360"/>
          </a:xfrm>
        </p:spPr>
        <p:txBody>
          <a:bodyPr/>
          <a:lstStyle/>
          <a:p>
            <a:r>
              <a:rPr lang="en-US" dirty="0"/>
              <a:t>Cerebellar Computational Models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9" r="64899"/>
          <a:stretch/>
        </p:blipFill>
        <p:spPr>
          <a:xfrm>
            <a:off x="5906278" y="1983915"/>
            <a:ext cx="2844631" cy="4036281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71804" y="1898462"/>
            <a:ext cx="4396585" cy="4288978"/>
          </a:xfrm>
        </p:spPr>
        <p:txBody>
          <a:bodyPr/>
          <a:lstStyle/>
          <a:p>
            <a:r>
              <a:rPr lang="en-US" dirty="0"/>
              <a:t>Internal models</a:t>
            </a:r>
          </a:p>
          <a:p>
            <a:pPr lvl="1"/>
            <a:r>
              <a:rPr lang="en-US" dirty="0"/>
              <a:t>The cerebellum contains neural representations to emulate movement.</a:t>
            </a:r>
          </a:p>
          <a:p>
            <a:pPr lvl="2"/>
            <a:r>
              <a:rPr lang="en-US" dirty="0"/>
              <a:t>Forward model</a:t>
            </a:r>
          </a:p>
          <a:p>
            <a:pPr lvl="3"/>
            <a:r>
              <a:rPr lang="en-US" dirty="0"/>
              <a:t>The cerebellum influences the premotor system.</a:t>
            </a:r>
          </a:p>
          <a:p>
            <a:pPr lvl="2"/>
            <a:r>
              <a:rPr lang="en-US" dirty="0"/>
              <a:t>Inverse model</a:t>
            </a:r>
          </a:p>
          <a:p>
            <a:pPr lvl="3"/>
            <a:r>
              <a:rPr lang="en-US" dirty="0"/>
              <a:t>The cerebellum influences the motor system.</a:t>
            </a:r>
          </a:p>
          <a:p>
            <a:r>
              <a:rPr lang="en-US" dirty="0"/>
              <a:t>Adaptive filter</a:t>
            </a:r>
          </a:p>
          <a:p>
            <a:pPr lvl="1"/>
            <a:r>
              <a:rPr lang="en-US" dirty="0"/>
              <a:t>Components are weighted individually and then recombined to minimize the errors in performance caused by noise signal.</a:t>
            </a:r>
          </a:p>
          <a:p>
            <a:r>
              <a:rPr lang="en-US" dirty="0"/>
              <a:t>Cerebellar timer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8793" y="6224763"/>
            <a:ext cx="2341067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83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Cerebro</a:t>
            </a:r>
            <a:r>
              <a:rPr lang="en-US" dirty="0" smtClean="0"/>
              <a:t>-Cerebellar </a:t>
            </a:r>
            <a:r>
              <a:rPr lang="en-US" dirty="0"/>
              <a:t>Pathways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599" y="2160590"/>
            <a:ext cx="3355911" cy="3880773"/>
          </a:xfrm>
        </p:spPr>
        <p:txBody>
          <a:bodyPr/>
          <a:lstStyle/>
          <a:p>
            <a:r>
              <a:rPr lang="en-US" dirty="0"/>
              <a:t>Feedforward</a:t>
            </a:r>
          </a:p>
          <a:p>
            <a:pPr lvl="1"/>
            <a:r>
              <a:rPr lang="en-US" dirty="0"/>
              <a:t>Descending corticobulbar and corticospinal tracts via pontine nuclei to the cerebellar cortex.</a:t>
            </a:r>
          </a:p>
          <a:p>
            <a:r>
              <a:rPr lang="en-US" dirty="0"/>
              <a:t> Feedback</a:t>
            </a:r>
          </a:p>
          <a:p>
            <a:pPr lvl="1"/>
            <a:r>
              <a:rPr lang="en-US" dirty="0"/>
              <a:t>Ascending cerebellar tract via thalamus to the cerebral cortex.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202" y="1465991"/>
            <a:ext cx="4290646" cy="49527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66642" y="6320233"/>
            <a:ext cx="198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Buckner R. (2013)</a:t>
            </a:r>
          </a:p>
        </p:txBody>
      </p:sp>
    </p:spTree>
    <p:extLst>
      <p:ext uri="{BB962C8B-B14F-4D97-AF65-F5344CB8AC3E}">
        <p14:creationId xmlns:p14="http://schemas.microsoft.com/office/powerpoint/2010/main" val="3854201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Sensorimotor Pathways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132"/>
          <a:stretch/>
        </p:blipFill>
        <p:spPr>
          <a:xfrm>
            <a:off x="4285505" y="2176271"/>
            <a:ext cx="4478042" cy="3639313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19345" y="1883664"/>
            <a:ext cx="3566160" cy="414223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2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1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3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5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7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Afferents</a:t>
            </a:r>
          </a:p>
          <a:p>
            <a:pPr lvl="1"/>
            <a:r>
              <a:rPr lang="en-US" dirty="0"/>
              <a:t>From spinal cord via:</a:t>
            </a:r>
          </a:p>
          <a:p>
            <a:pPr lvl="2"/>
            <a:r>
              <a:rPr lang="en-US" dirty="0"/>
              <a:t>spinocerebellar tracts</a:t>
            </a:r>
          </a:p>
          <a:p>
            <a:pPr lvl="2"/>
            <a:r>
              <a:rPr lang="en-US" dirty="0"/>
              <a:t>Inferior </a:t>
            </a:r>
            <a:r>
              <a:rPr lang="en-US" dirty="0" err="1"/>
              <a:t>olivary</a:t>
            </a:r>
            <a:r>
              <a:rPr lang="en-US" dirty="0"/>
              <a:t> complex</a:t>
            </a:r>
          </a:p>
          <a:p>
            <a:pPr lvl="1"/>
            <a:r>
              <a:rPr lang="en-US" dirty="0"/>
              <a:t>From cerebral cortex</a:t>
            </a:r>
          </a:p>
          <a:p>
            <a:pPr lvl="2"/>
            <a:r>
              <a:rPr lang="en-US" dirty="0"/>
              <a:t>Motor nuclei of basis </a:t>
            </a:r>
            <a:r>
              <a:rPr lang="en-US" dirty="0" err="1"/>
              <a:t>pontis</a:t>
            </a:r>
            <a:endParaRPr lang="en-US" dirty="0"/>
          </a:p>
          <a:p>
            <a:r>
              <a:rPr lang="en-US" dirty="0"/>
              <a:t>Project to:</a:t>
            </a:r>
          </a:p>
          <a:p>
            <a:pPr lvl="1"/>
            <a:r>
              <a:rPr lang="en-US" dirty="0"/>
              <a:t>Anterior lobe (lobules I-V)</a:t>
            </a:r>
          </a:p>
          <a:p>
            <a:pPr lvl="1"/>
            <a:r>
              <a:rPr lang="en-US" dirty="0"/>
              <a:t>Adjacent parts of lobule VI</a:t>
            </a:r>
          </a:p>
          <a:p>
            <a:pPr lvl="1"/>
            <a:r>
              <a:rPr lang="en-US" dirty="0"/>
              <a:t>Lobule VIII</a:t>
            </a:r>
          </a:p>
          <a:p>
            <a:r>
              <a:rPr lang="en-US" dirty="0"/>
              <a:t>Nuclei involved</a:t>
            </a:r>
          </a:p>
          <a:p>
            <a:pPr lvl="1"/>
            <a:r>
              <a:rPr lang="en-US" dirty="0" err="1"/>
              <a:t>Interpositus</a:t>
            </a:r>
            <a:r>
              <a:rPr lang="en-US" dirty="0"/>
              <a:t> (globose and emboliform)</a:t>
            </a:r>
          </a:p>
          <a:p>
            <a:pPr lvl="1"/>
            <a:r>
              <a:rPr lang="en-US" dirty="0"/>
              <a:t>Dorsal part of dentate nucleus</a:t>
            </a:r>
          </a:p>
          <a:p>
            <a:pPr lvl="2"/>
            <a:endParaRPr lang="en-US" dirty="0"/>
          </a:p>
          <a:p>
            <a:pPr marL="411480" lvl="2" indent="0">
              <a:buFont typeface="Corbel" pitchFamily="34" charset="0"/>
              <a:buNone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25886" y="6189180"/>
            <a:ext cx="341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Manni</a:t>
            </a:r>
            <a:r>
              <a:rPr lang="en-US" dirty="0"/>
              <a:t> E. and </a:t>
            </a:r>
            <a:r>
              <a:rPr lang="en-US" dirty="0" err="1"/>
              <a:t>Petrosini</a:t>
            </a:r>
            <a:r>
              <a:rPr lang="en-US" dirty="0"/>
              <a:t> L. (2004)</a:t>
            </a:r>
          </a:p>
        </p:txBody>
      </p:sp>
    </p:spTree>
    <p:extLst>
      <p:ext uri="{BB962C8B-B14F-4D97-AF65-F5344CB8AC3E}">
        <p14:creationId xmlns:p14="http://schemas.microsoft.com/office/powerpoint/2010/main" val="1705992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Cognitive/Behavioral Pathways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57250" y="2449902"/>
            <a:ext cx="3566160" cy="3654861"/>
          </a:xfrm>
        </p:spPr>
        <p:txBody>
          <a:bodyPr>
            <a:normAutofit/>
          </a:bodyPr>
          <a:lstStyle/>
          <a:p>
            <a:pPr lvl="2"/>
            <a:endParaRPr lang="en-US" dirty="0"/>
          </a:p>
          <a:p>
            <a:pPr marL="411480" lvl="2" indent="0">
              <a:buNone/>
            </a:pP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857250" y="1986408"/>
            <a:ext cx="4524416" cy="411835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Afferents</a:t>
            </a:r>
          </a:p>
          <a:p>
            <a:pPr lvl="1"/>
            <a:r>
              <a:rPr lang="en-US" dirty="0"/>
              <a:t>Prefrontal cortex</a:t>
            </a:r>
          </a:p>
          <a:p>
            <a:pPr lvl="1"/>
            <a:r>
              <a:rPr lang="en-US" dirty="0"/>
              <a:t>Posterior parietal</a:t>
            </a:r>
          </a:p>
          <a:p>
            <a:pPr lvl="1"/>
            <a:r>
              <a:rPr lang="en-US" dirty="0"/>
              <a:t>Superior temporal</a:t>
            </a:r>
          </a:p>
          <a:p>
            <a:pPr lvl="1"/>
            <a:r>
              <a:rPr lang="en-US" dirty="0"/>
              <a:t>Dorsal </a:t>
            </a:r>
            <a:r>
              <a:rPr lang="en-US" dirty="0" err="1"/>
              <a:t>parastriate</a:t>
            </a:r>
            <a:r>
              <a:rPr lang="en-US" dirty="0"/>
              <a:t> cortices</a:t>
            </a:r>
          </a:p>
          <a:p>
            <a:pPr lvl="1"/>
            <a:r>
              <a:rPr lang="en-US" dirty="0"/>
              <a:t>Limbic afferents</a:t>
            </a:r>
          </a:p>
          <a:p>
            <a:pPr lvl="2"/>
            <a:r>
              <a:rPr lang="en-US" dirty="0"/>
              <a:t>Posterior </a:t>
            </a:r>
            <a:r>
              <a:rPr lang="en-US" dirty="0" err="1"/>
              <a:t>parahippocampus</a:t>
            </a:r>
            <a:endParaRPr lang="en-US" dirty="0"/>
          </a:p>
          <a:p>
            <a:pPr lvl="2"/>
            <a:r>
              <a:rPr lang="en-US" dirty="0"/>
              <a:t>Cingulate gyrus</a:t>
            </a:r>
          </a:p>
          <a:p>
            <a:pPr lvl="2"/>
            <a:r>
              <a:rPr lang="en-US" dirty="0"/>
              <a:t>Anterior insular cortex</a:t>
            </a:r>
          </a:p>
          <a:p>
            <a:r>
              <a:rPr lang="en-US" dirty="0"/>
              <a:t>Project to:</a:t>
            </a:r>
          </a:p>
          <a:p>
            <a:pPr lvl="1"/>
            <a:r>
              <a:rPr lang="en-US" dirty="0"/>
              <a:t>Lobules VI and VII</a:t>
            </a:r>
          </a:p>
          <a:p>
            <a:pPr lvl="1"/>
            <a:r>
              <a:rPr lang="en-US" dirty="0"/>
              <a:t>Vermis of  posterior lobe</a:t>
            </a:r>
          </a:p>
          <a:p>
            <a:r>
              <a:rPr lang="en-US" dirty="0"/>
              <a:t>Nuclei involved</a:t>
            </a:r>
          </a:p>
          <a:p>
            <a:pPr lvl="1"/>
            <a:r>
              <a:rPr lang="en-US" dirty="0"/>
              <a:t>Ventral and lateral dentate nucleus</a:t>
            </a:r>
          </a:p>
          <a:p>
            <a:pPr lvl="1"/>
            <a:r>
              <a:rPr lang="en-US" dirty="0"/>
              <a:t>Limbic and </a:t>
            </a:r>
            <a:r>
              <a:rPr lang="en-US" dirty="0" err="1"/>
              <a:t>paralimbic</a:t>
            </a:r>
            <a:r>
              <a:rPr lang="en-US" dirty="0"/>
              <a:t> areas interconnect with vermis and fastigial nucleus.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1299"/>
          <a:stretch/>
        </p:blipFill>
        <p:spPr>
          <a:xfrm>
            <a:off x="4423410" y="1965960"/>
            <a:ext cx="4469130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43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Cerebellar Subsystems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658" y="2640790"/>
            <a:ext cx="7721518" cy="24981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23857" y="6139543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Manto</a:t>
            </a:r>
            <a:r>
              <a:rPr lang="en-US" dirty="0"/>
              <a:t> M. and </a:t>
            </a:r>
            <a:r>
              <a:rPr lang="en-US" dirty="0" err="1"/>
              <a:t>Marien</a:t>
            </a:r>
            <a:r>
              <a:rPr lang="en-US" dirty="0"/>
              <a:t> P. (2015)</a:t>
            </a:r>
          </a:p>
        </p:txBody>
      </p:sp>
    </p:spTree>
    <p:extLst>
      <p:ext uri="{BB962C8B-B14F-4D97-AF65-F5344CB8AC3E}">
        <p14:creationId xmlns:p14="http://schemas.microsoft.com/office/powerpoint/2010/main" val="1679297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Symptoms of Cerebellar Disease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77" y="2101253"/>
            <a:ext cx="8398242" cy="40861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42319" y="618744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Manto</a:t>
            </a:r>
            <a:r>
              <a:rPr lang="en-US" dirty="0"/>
              <a:t> M. and </a:t>
            </a:r>
            <a:r>
              <a:rPr lang="en-US" dirty="0" err="1"/>
              <a:t>Marien</a:t>
            </a:r>
            <a:r>
              <a:rPr lang="en-US" dirty="0"/>
              <a:t> P. (2015)</a:t>
            </a:r>
          </a:p>
        </p:txBody>
      </p:sp>
    </p:spTree>
    <p:extLst>
      <p:ext uri="{BB962C8B-B14F-4D97-AF65-F5344CB8AC3E}">
        <p14:creationId xmlns:p14="http://schemas.microsoft.com/office/powerpoint/2010/main" val="2814102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965960"/>
            <a:ext cx="3836047" cy="4204685"/>
          </a:xfrm>
        </p:spPr>
        <p:txBody>
          <a:bodyPr>
            <a:normAutofit/>
          </a:bodyPr>
          <a:lstStyle/>
          <a:p>
            <a:r>
              <a:rPr lang="en-US" dirty="0"/>
              <a:t>The dentate nucleus connects to oculomotor, prefrontal and posterior parietal cortex, all areas involved in attention.</a:t>
            </a:r>
          </a:p>
          <a:p>
            <a:r>
              <a:rPr lang="en-US" dirty="0"/>
              <a:t>Divided attention is more affected than sustained attention</a:t>
            </a:r>
          </a:p>
          <a:p>
            <a:pPr lvl="1"/>
            <a:r>
              <a:rPr lang="en-US" dirty="0"/>
              <a:t>Results are inconsistent.</a:t>
            </a:r>
          </a:p>
          <a:p>
            <a:r>
              <a:rPr lang="en-US" dirty="0"/>
              <a:t>Difficult to separate from its role in motor, oculomotor and working memory.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358" y="1965960"/>
            <a:ext cx="3561430" cy="36729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16621" y="6192417"/>
            <a:ext cx="2127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Ito M. (2008)</a:t>
            </a:r>
          </a:p>
        </p:txBody>
      </p:sp>
    </p:spTree>
    <p:extLst>
      <p:ext uri="{BB962C8B-B14F-4D97-AF65-F5344CB8AC3E}">
        <p14:creationId xmlns:p14="http://schemas.microsoft.com/office/powerpoint/2010/main" val="3754103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2" y="2057400"/>
            <a:ext cx="3509476" cy="4038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Structural and functional connectivity of the cerebellum with prefrontal cortex.</a:t>
            </a:r>
          </a:p>
          <a:p>
            <a:r>
              <a:rPr lang="en-US" dirty="0"/>
              <a:t>Role in:</a:t>
            </a:r>
          </a:p>
          <a:p>
            <a:pPr lvl="1"/>
            <a:r>
              <a:rPr lang="en-US" dirty="0"/>
              <a:t>Working memory</a:t>
            </a:r>
          </a:p>
          <a:p>
            <a:pPr lvl="1"/>
            <a:r>
              <a:rPr lang="en-US" dirty="0"/>
              <a:t>Set-shifting</a:t>
            </a:r>
          </a:p>
          <a:p>
            <a:pPr lvl="1"/>
            <a:r>
              <a:rPr lang="en-US" dirty="0"/>
              <a:t>Inhibition</a:t>
            </a:r>
          </a:p>
          <a:p>
            <a:pPr lvl="1"/>
            <a:r>
              <a:rPr lang="en-US" dirty="0"/>
              <a:t>Phonemic fluency</a:t>
            </a:r>
          </a:p>
          <a:p>
            <a:pPr lvl="1"/>
            <a:r>
              <a:rPr lang="en-US" dirty="0"/>
              <a:t>Planning</a:t>
            </a:r>
          </a:p>
          <a:p>
            <a:pPr lvl="2"/>
            <a:r>
              <a:rPr lang="en-US" dirty="0"/>
              <a:t>Predicting outcome</a:t>
            </a:r>
          </a:p>
          <a:p>
            <a:pPr lvl="1"/>
            <a:r>
              <a:rPr lang="en-US" dirty="0"/>
              <a:t>Sequencing</a:t>
            </a:r>
          </a:p>
          <a:p>
            <a:r>
              <a:rPr lang="en-US" dirty="0"/>
              <a:t>Predominant region</a:t>
            </a:r>
          </a:p>
          <a:p>
            <a:pPr lvl="1"/>
            <a:r>
              <a:rPr lang="en-US" dirty="0"/>
              <a:t>Lobules VI and VII</a:t>
            </a:r>
          </a:p>
          <a:p>
            <a:pPr lvl="1"/>
            <a:r>
              <a:rPr lang="en-US" dirty="0"/>
              <a:t>Ventral and lateral dentate nucleus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81593" y="6370804"/>
            <a:ext cx="3510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Krienen</a:t>
            </a:r>
            <a:r>
              <a:rPr lang="en-US" dirty="0"/>
              <a:t> F. and Buckner R. (2009)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104" y="1117328"/>
            <a:ext cx="2602392" cy="49705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9305" y="6105343"/>
            <a:ext cx="2531191" cy="24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02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Functions: </a:t>
            </a:r>
            <a:br>
              <a:rPr lang="en-US" dirty="0"/>
            </a:br>
            <a:r>
              <a:rPr lang="en-US" dirty="0"/>
              <a:t>Working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2" y="2057400"/>
            <a:ext cx="3678360" cy="40386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Role of the cerebellum in sub-vocal repletion.</a:t>
            </a:r>
          </a:p>
          <a:p>
            <a:r>
              <a:rPr lang="en-US" dirty="0"/>
              <a:t> Verbal working memory may be more affected than spatial.</a:t>
            </a:r>
          </a:p>
          <a:p>
            <a:r>
              <a:rPr lang="en-US" dirty="0"/>
              <a:t>More pronounced with damage to right cerebellum.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4400" y="6069755"/>
            <a:ext cx="2039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Baddeley A. (2003)</a:t>
            </a:r>
          </a:p>
          <a:p>
            <a:r>
              <a:rPr lang="en-US" dirty="0" err="1"/>
              <a:t>Marien</a:t>
            </a:r>
            <a:r>
              <a:rPr lang="en-US" dirty="0"/>
              <a:t> P. (2016)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5098"/>
          <a:stretch/>
        </p:blipFill>
        <p:spPr>
          <a:xfrm>
            <a:off x="5409277" y="3620860"/>
            <a:ext cx="3170245" cy="2448895"/>
          </a:xfrm>
          <a:prstGeom prst="rect">
            <a:avLst/>
          </a:prstGeom>
        </p:spPr>
      </p:pic>
      <p:pic>
        <p:nvPicPr>
          <p:cNvPr id="8" name="Picture 2" descr="Working memory: looking back and looking forwar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47"/>
          <a:stretch/>
        </p:blipFill>
        <p:spPr bwMode="auto">
          <a:xfrm>
            <a:off x="5262371" y="1275759"/>
            <a:ext cx="3464058" cy="234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580376" y="2057400"/>
            <a:ext cx="999146" cy="585216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4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the regions of the cerebellum relevant to cognitive function.</a:t>
            </a:r>
          </a:p>
          <a:p>
            <a:r>
              <a:rPr lang="en-US" dirty="0"/>
              <a:t>Describe the cognitive processes in which the cerebellum is involved.</a:t>
            </a:r>
          </a:p>
          <a:p>
            <a:r>
              <a:rPr lang="en-US" dirty="0"/>
              <a:t>Discuss the involvement of the cerebellum in neurodegenerative diseases associated with cognitive impairment.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67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Phonemic Fluency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423159"/>
            <a:ext cx="3566160" cy="4023360"/>
          </a:xfrm>
        </p:spPr>
        <p:txBody>
          <a:bodyPr>
            <a:normAutofit/>
          </a:bodyPr>
          <a:lstStyle/>
          <a:p>
            <a:r>
              <a:rPr lang="en-US" dirty="0"/>
              <a:t>Phonemic fluency is more impaired than semantic fluency</a:t>
            </a:r>
          </a:p>
          <a:p>
            <a:r>
              <a:rPr lang="en-US" dirty="0"/>
              <a:t>Phonemic clustering is common</a:t>
            </a:r>
          </a:p>
          <a:p>
            <a:r>
              <a:rPr lang="en-US" dirty="0"/>
              <a:t>Difficulty in category switching</a:t>
            </a:r>
          </a:p>
          <a:p>
            <a:r>
              <a:rPr lang="en-US" dirty="0"/>
              <a:t>Usually associated with right cerebellar hemispheric lesions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925306"/>
            <a:ext cx="3886200" cy="4351338"/>
          </a:xfrm>
        </p:spPr>
        <p:txBody>
          <a:bodyPr>
            <a:normAutofit/>
          </a:bodyPr>
          <a:lstStyle/>
          <a:p>
            <a:pPr marL="34290" indent="0">
              <a:buNone/>
            </a:pPr>
            <a:r>
              <a:rPr lang="en-US" sz="1800" dirty="0">
                <a:latin typeface="Arial Black" panose="020B0A04020102020204" pitchFamily="34" charset="0"/>
              </a:rPr>
              <a:t>Fan</a:t>
            </a:r>
          </a:p>
          <a:p>
            <a:pPr marL="34290" indent="0">
              <a:buNone/>
            </a:pPr>
            <a:r>
              <a:rPr lang="en-US" sz="1800" dirty="0">
                <a:latin typeface="Arial Black" panose="020B0A04020102020204" pitchFamily="34" charset="0"/>
              </a:rPr>
              <a:t>Fang</a:t>
            </a:r>
          </a:p>
          <a:p>
            <a:pPr marL="34290" indent="0">
              <a:buNone/>
            </a:pPr>
            <a:r>
              <a:rPr lang="en-US" sz="1800" dirty="0">
                <a:latin typeface="Arial Black" panose="020B0A04020102020204" pitchFamily="34" charset="0"/>
              </a:rPr>
              <a:t>Fancy</a:t>
            </a:r>
          </a:p>
          <a:p>
            <a:pPr marL="34290" indent="0">
              <a:buNone/>
            </a:pPr>
            <a:r>
              <a:rPr lang="en-US" sz="1800" dirty="0">
                <a:latin typeface="Arial Black" panose="020B0A04020102020204" pitchFamily="34" charset="0"/>
              </a:rPr>
              <a:t>Fanciful</a:t>
            </a:r>
          </a:p>
          <a:p>
            <a:pPr marL="34290" indent="0">
              <a:buNone/>
            </a:pPr>
            <a:r>
              <a:rPr lang="en-US" sz="1800" dirty="0">
                <a:latin typeface="Arial Black" panose="020B0A04020102020204" pitchFamily="34" charset="0"/>
              </a:rPr>
              <a:t>Fanfare</a:t>
            </a:r>
          </a:p>
          <a:p>
            <a:pPr marL="34290" indent="0">
              <a:buNone/>
            </a:pPr>
            <a:r>
              <a:rPr lang="en-US" sz="1800" dirty="0">
                <a:latin typeface="Arial Black" panose="020B0A04020102020204" pitchFamily="34" charset="0"/>
              </a:rPr>
              <a:t>Fantastic</a:t>
            </a:r>
          </a:p>
          <a:p>
            <a:pPr marL="34290" indent="0">
              <a:buNone/>
            </a:pPr>
            <a:r>
              <a:rPr lang="en-US" sz="1800" dirty="0">
                <a:latin typeface="Arial Black" panose="020B0A04020102020204" pitchFamily="34" charset="0"/>
              </a:rPr>
              <a:t>Fantasize</a:t>
            </a:r>
          </a:p>
          <a:p>
            <a:pPr marL="34290" indent="0">
              <a:buNone/>
            </a:pPr>
            <a:r>
              <a:rPr lang="en-US" sz="1800" dirty="0">
                <a:latin typeface="Arial Black" panose="020B0A04020102020204" pitchFamily="34" charset="0"/>
              </a:rPr>
              <a:t>Fanatic</a:t>
            </a:r>
          </a:p>
          <a:p>
            <a:pPr marL="34290" indent="0">
              <a:buNone/>
            </a:pPr>
            <a:r>
              <a:rPr lang="en-US" sz="1800" dirty="0">
                <a:latin typeface="Arial Black" panose="020B0A04020102020204" pitchFamily="34" charset="0"/>
              </a:rPr>
              <a:t>Fanaticism</a:t>
            </a:r>
          </a:p>
          <a:p>
            <a:pPr marL="34290" indent="0">
              <a:buNone/>
            </a:pPr>
            <a:r>
              <a:rPr lang="en-US" sz="1800" dirty="0">
                <a:latin typeface="Arial Black" panose="020B0A04020102020204" pitchFamily="34" charset="0"/>
              </a:rPr>
              <a:t>Fanatically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81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and Speech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2" y="2057400"/>
            <a:ext cx="3605418" cy="4038600"/>
          </a:xfrm>
        </p:spPr>
        <p:txBody>
          <a:bodyPr/>
          <a:lstStyle/>
          <a:p>
            <a:pPr lvl="1"/>
            <a:r>
              <a:rPr lang="en-US" dirty="0"/>
              <a:t>Speech</a:t>
            </a:r>
          </a:p>
          <a:p>
            <a:pPr lvl="2"/>
            <a:r>
              <a:rPr lang="en-US" dirty="0"/>
              <a:t>Associated with anterior cerebellum</a:t>
            </a:r>
          </a:p>
          <a:p>
            <a:pPr lvl="2"/>
            <a:r>
              <a:rPr lang="en-US" dirty="0"/>
              <a:t>Deficits may present as:</a:t>
            </a:r>
          </a:p>
          <a:p>
            <a:pPr lvl="3"/>
            <a:r>
              <a:rPr lang="en-US" dirty="0"/>
              <a:t>Dysarthria</a:t>
            </a:r>
          </a:p>
          <a:p>
            <a:pPr lvl="3"/>
            <a:r>
              <a:rPr lang="en-US" dirty="0"/>
              <a:t>Apraxia of speech</a:t>
            </a:r>
          </a:p>
          <a:p>
            <a:pPr lvl="1"/>
            <a:r>
              <a:rPr lang="en-US" dirty="0"/>
              <a:t>Language</a:t>
            </a:r>
          </a:p>
          <a:p>
            <a:pPr lvl="2"/>
            <a:r>
              <a:rPr lang="en-US" dirty="0"/>
              <a:t>Syntax</a:t>
            </a:r>
          </a:p>
          <a:p>
            <a:pPr lvl="2"/>
            <a:r>
              <a:rPr lang="en-US" dirty="0"/>
              <a:t>Naming</a:t>
            </a:r>
          </a:p>
          <a:p>
            <a:pPr lvl="2"/>
            <a:r>
              <a:rPr lang="en-US" dirty="0"/>
              <a:t>Reading</a:t>
            </a:r>
          </a:p>
          <a:p>
            <a:pPr lvl="2"/>
            <a:r>
              <a:rPr lang="en-US" dirty="0"/>
              <a:t>Writing</a:t>
            </a:r>
          </a:p>
          <a:p>
            <a:pPr lvl="2"/>
            <a:r>
              <a:rPr lang="en-US" dirty="0"/>
              <a:t>Metalinguistic aspects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670" y="1845430"/>
            <a:ext cx="4341548" cy="37937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60570" y="6215743"/>
            <a:ext cx="2922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Highnam</a:t>
            </a:r>
            <a:r>
              <a:rPr lang="en-US" dirty="0"/>
              <a:t> C. et al. (2011)</a:t>
            </a:r>
          </a:p>
        </p:txBody>
      </p:sp>
    </p:spTree>
    <p:extLst>
      <p:ext uri="{BB962C8B-B14F-4D97-AF65-F5344CB8AC3E}">
        <p14:creationId xmlns:p14="http://schemas.microsoft.com/office/powerpoint/2010/main" val="24904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570" y="1248438"/>
            <a:ext cx="4351619" cy="34197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4161835" cy="4351338"/>
          </a:xfrm>
        </p:spPr>
        <p:txBody>
          <a:bodyPr>
            <a:normAutofit/>
          </a:bodyPr>
          <a:lstStyle/>
          <a:p>
            <a:r>
              <a:rPr lang="en-US" dirty="0"/>
              <a:t>Implicated in grammar processing.</a:t>
            </a:r>
          </a:p>
          <a:p>
            <a:pPr lvl="1"/>
            <a:r>
              <a:rPr lang="en-US" dirty="0"/>
              <a:t>Omission of free standing grammatical morphemes.</a:t>
            </a:r>
          </a:p>
          <a:p>
            <a:pPr lvl="1"/>
            <a:r>
              <a:rPr lang="en-US" dirty="0"/>
              <a:t>Substitution of bound grammatical morphemes.</a:t>
            </a:r>
          </a:p>
          <a:p>
            <a:pPr lvl="1"/>
            <a:r>
              <a:rPr lang="en-US" dirty="0"/>
              <a:t>Omission of auxiliaries and </a:t>
            </a:r>
            <a:r>
              <a:rPr lang="en-US" dirty="0" err="1"/>
              <a:t>clitics</a:t>
            </a:r>
            <a:endParaRPr lang="en-US" dirty="0"/>
          </a:p>
          <a:p>
            <a:r>
              <a:rPr lang="en-US" dirty="0"/>
              <a:t>Right cerebellum appears to play a more significant role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6" name="Picture 6" descr="http://f.tqn.com/y/grammar/1/S/g/1/0/-/blackboard_auxiliary_verbs-l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84" y="4668233"/>
            <a:ext cx="3017621" cy="199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funnydam.com/uploads/whats_up_text_88472146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887" y="4900067"/>
            <a:ext cx="1831225" cy="153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99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Language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2" y="2057400"/>
            <a:ext cx="3787900" cy="4038600"/>
          </a:xfrm>
        </p:spPr>
        <p:txBody>
          <a:bodyPr>
            <a:normAutofit/>
          </a:bodyPr>
          <a:lstStyle/>
          <a:p>
            <a:r>
              <a:rPr lang="en-US" dirty="0"/>
              <a:t>Naming</a:t>
            </a:r>
          </a:p>
          <a:p>
            <a:pPr lvl="1"/>
            <a:r>
              <a:rPr lang="en-US" dirty="0"/>
              <a:t>Verbs worse than nouns</a:t>
            </a:r>
          </a:p>
          <a:p>
            <a:r>
              <a:rPr lang="en-US" dirty="0"/>
              <a:t>Reading</a:t>
            </a:r>
          </a:p>
          <a:p>
            <a:pPr lvl="1"/>
            <a:r>
              <a:rPr lang="en-US" dirty="0"/>
              <a:t>Lower degree of accuracy in reading words and sentences.</a:t>
            </a:r>
          </a:p>
          <a:p>
            <a:pPr lvl="1"/>
            <a:r>
              <a:rPr lang="en-US" dirty="0"/>
              <a:t>Increased frequency of errors at letter and word level.</a:t>
            </a:r>
          </a:p>
          <a:p>
            <a:pPr lvl="1"/>
            <a:r>
              <a:rPr lang="en-US" dirty="0"/>
              <a:t>Could be related to oculomotor abnormalities as well as other cognitive abnormalities.</a:t>
            </a:r>
          </a:p>
          <a:p>
            <a:r>
              <a:rPr lang="en-US" dirty="0"/>
              <a:t>Writing</a:t>
            </a:r>
          </a:p>
          <a:p>
            <a:pPr lvl="1"/>
            <a:r>
              <a:rPr lang="en-US" dirty="0"/>
              <a:t>Likely related to impaired motor programming and </a:t>
            </a:r>
            <a:r>
              <a:rPr lang="en-US" dirty="0" err="1"/>
              <a:t>dysmetria</a:t>
            </a:r>
            <a:r>
              <a:rPr lang="en-US" dirty="0"/>
              <a:t>.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62331" y="365126"/>
            <a:ext cx="35063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71018" y="1825625"/>
            <a:ext cx="391896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62331" y="1825625"/>
            <a:ext cx="391896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570" y="2354963"/>
            <a:ext cx="4217569" cy="25749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02838" y="6246471"/>
            <a:ext cx="2922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Marien</a:t>
            </a:r>
            <a:r>
              <a:rPr lang="en-US" dirty="0"/>
              <a:t> P. et al. (2013)</a:t>
            </a:r>
          </a:p>
        </p:txBody>
      </p:sp>
    </p:spTree>
    <p:extLst>
      <p:ext uri="{BB962C8B-B14F-4D97-AF65-F5344CB8AC3E}">
        <p14:creationId xmlns:p14="http://schemas.microsoft.com/office/powerpoint/2010/main" val="13742734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Metalinguistic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Associated with left cerebellar lesions.</a:t>
            </a:r>
          </a:p>
          <a:p>
            <a:r>
              <a:rPr lang="en-US" dirty="0"/>
              <a:t>Impairments in distinguishing and defining homophones</a:t>
            </a:r>
          </a:p>
          <a:p>
            <a:r>
              <a:rPr lang="en-US" dirty="0"/>
              <a:t>Impaired understanding of figurative and ambiguous speech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pPr marL="34290" indent="0">
              <a:buNone/>
            </a:pPr>
            <a:endParaRPr lang="en-US" dirty="0"/>
          </a:p>
          <a:p>
            <a:pPr marL="34290" indent="0">
              <a:buNone/>
            </a:pPr>
            <a:r>
              <a:rPr lang="en-US" sz="1800" dirty="0">
                <a:latin typeface="Arial Black" panose="020B0A04020102020204" pitchFamily="34" charset="0"/>
              </a:rPr>
              <a:t>Knight/night</a:t>
            </a:r>
          </a:p>
          <a:p>
            <a:pPr marL="34290" indent="0">
              <a:buNone/>
            </a:pPr>
            <a:r>
              <a:rPr lang="en-US" sz="1800" dirty="0">
                <a:latin typeface="Arial Black" panose="020B0A04020102020204" pitchFamily="34" charset="0"/>
              </a:rPr>
              <a:t>We will be facing a hard road </a:t>
            </a:r>
          </a:p>
          <a:p>
            <a:pPr marL="34290" indent="0">
              <a:buNone/>
            </a:pPr>
            <a:r>
              <a:rPr lang="en-US" sz="1800" dirty="0">
                <a:latin typeface="Arial Black" panose="020B0A04020102020204" pitchFamily="34" charset="0"/>
              </a:rPr>
              <a:t>The chicken is ready to eat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952" y="4270141"/>
            <a:ext cx="2314942" cy="216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71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Visuospatial 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Cerebellum projects to posterior parietal lobe and has a role in eye movement control</a:t>
            </a:r>
          </a:p>
          <a:p>
            <a:r>
              <a:rPr lang="en-US" dirty="0"/>
              <a:t>Role in:</a:t>
            </a:r>
          </a:p>
          <a:p>
            <a:pPr lvl="1"/>
            <a:r>
              <a:rPr lang="en-US" dirty="0"/>
              <a:t>Spatial attention</a:t>
            </a:r>
          </a:p>
          <a:p>
            <a:pPr lvl="1"/>
            <a:r>
              <a:rPr lang="en-US" dirty="0"/>
              <a:t>Visuospatial construction</a:t>
            </a:r>
          </a:p>
          <a:p>
            <a:pPr lvl="1"/>
            <a:r>
              <a:rPr lang="en-US" dirty="0"/>
              <a:t>Spatial navigation</a:t>
            </a:r>
          </a:p>
          <a:p>
            <a:r>
              <a:rPr lang="en-US" dirty="0"/>
              <a:t>Lesions are associated with:</a:t>
            </a:r>
          </a:p>
          <a:p>
            <a:pPr lvl="1"/>
            <a:r>
              <a:rPr lang="en-US" dirty="0"/>
              <a:t>Impairment in visual attention</a:t>
            </a:r>
          </a:p>
          <a:p>
            <a:pPr lvl="1"/>
            <a:r>
              <a:rPr lang="en-US" dirty="0"/>
              <a:t>Deficits in visual organization and visual construction.</a:t>
            </a:r>
          </a:p>
          <a:p>
            <a:pPr lvl="1"/>
            <a:r>
              <a:rPr lang="en-US" dirty="0"/>
              <a:t>Difficulties with mental rotation.</a:t>
            </a:r>
          </a:p>
          <a:p>
            <a:pPr lvl="1"/>
            <a:r>
              <a:rPr lang="en-US" dirty="0"/>
              <a:t>Impairment in visuospatial memory and working memory.</a:t>
            </a:r>
          </a:p>
          <a:p>
            <a:pPr lvl="1"/>
            <a:r>
              <a:rPr lang="en-US" dirty="0" err="1"/>
              <a:t>Simultagnosia</a:t>
            </a:r>
            <a:endParaRPr lang="en-US" dirty="0"/>
          </a:p>
          <a:p>
            <a:r>
              <a:rPr lang="en-US" dirty="0"/>
              <a:t>Predominant localization</a:t>
            </a:r>
          </a:p>
          <a:p>
            <a:pPr lvl="1"/>
            <a:r>
              <a:rPr lang="en-US" dirty="0"/>
              <a:t>Left hemisphere</a:t>
            </a:r>
          </a:p>
          <a:p>
            <a:pPr lvl="1"/>
            <a:r>
              <a:rPr lang="en-US" dirty="0"/>
              <a:t>Lobules VI-VII</a:t>
            </a:r>
          </a:p>
          <a:p>
            <a:pPr lvl="1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69553" y="2057399"/>
            <a:ext cx="3565525" cy="36991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38730" y="6271591"/>
            <a:ext cx="2584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Koziol</a:t>
            </a:r>
            <a:r>
              <a:rPr lang="en-US" dirty="0"/>
              <a:t> </a:t>
            </a:r>
            <a:r>
              <a:rPr lang="en-US" dirty="0" err="1"/>
              <a:t>L.,et</a:t>
            </a:r>
            <a:r>
              <a:rPr lang="en-US" dirty="0"/>
              <a:t> al (2014)</a:t>
            </a:r>
          </a:p>
        </p:txBody>
      </p:sp>
    </p:spTree>
    <p:extLst>
      <p:ext uri="{BB962C8B-B14F-4D97-AF65-F5344CB8AC3E}">
        <p14:creationId xmlns:p14="http://schemas.microsoft.com/office/powerpoint/2010/main" val="2795642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102102" cy="4023360"/>
          </a:xfrm>
        </p:spPr>
        <p:txBody>
          <a:bodyPr/>
          <a:lstStyle/>
          <a:p>
            <a:r>
              <a:rPr lang="en-US" dirty="0"/>
              <a:t>Cerebellum plays an important role in:</a:t>
            </a:r>
          </a:p>
          <a:p>
            <a:pPr lvl="1"/>
            <a:r>
              <a:rPr lang="en-US" dirty="0"/>
              <a:t>Procedural memory</a:t>
            </a:r>
          </a:p>
          <a:p>
            <a:pPr lvl="1"/>
            <a:r>
              <a:rPr lang="en-US" dirty="0"/>
              <a:t>Fear conditioning</a:t>
            </a:r>
          </a:p>
          <a:p>
            <a:r>
              <a:rPr lang="en-US" dirty="0"/>
              <a:t>Declarative memory</a:t>
            </a:r>
          </a:p>
          <a:p>
            <a:pPr lvl="1"/>
            <a:r>
              <a:rPr lang="en-US" dirty="0"/>
              <a:t>May be affected by executive dysfunction.</a:t>
            </a:r>
          </a:p>
          <a:p>
            <a:pPr lvl="1"/>
            <a:r>
              <a:rPr lang="en-US" dirty="0"/>
              <a:t>Retrieval deficit pattern.</a:t>
            </a:r>
          </a:p>
        </p:txBody>
      </p:sp>
      <p:pic>
        <p:nvPicPr>
          <p:cNvPr id="4098" name="Picture 2" descr="https://cnx.org/resources/c0759713514670dad2a7f74b96009976/CNX_Psych_08_02_Brai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585" y="1183219"/>
            <a:ext cx="4590498" cy="288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etec.ctlt.ubc.ca/510wiki/images/3/33/Cognitive-learning-process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520" y="4069079"/>
            <a:ext cx="3384169" cy="233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353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Personality Changes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57252" y="2057400"/>
            <a:ext cx="4251462" cy="446267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/>
              <a:t>Structural and functional connectivity with medial prefrontal cortex and hypothalamus</a:t>
            </a:r>
          </a:p>
          <a:p>
            <a:pPr lvl="1"/>
            <a:r>
              <a:rPr lang="en-US" dirty="0"/>
              <a:t>Associated in normal:</a:t>
            </a:r>
          </a:p>
          <a:p>
            <a:pPr lvl="2"/>
            <a:r>
              <a:rPr lang="en-US" dirty="0"/>
              <a:t>Inhibition</a:t>
            </a:r>
          </a:p>
          <a:p>
            <a:pPr lvl="2"/>
            <a:r>
              <a:rPr lang="en-US" dirty="0"/>
              <a:t>Emotional regulation</a:t>
            </a:r>
          </a:p>
          <a:p>
            <a:pPr lvl="2"/>
            <a:r>
              <a:rPr lang="en-US" dirty="0"/>
              <a:t>Emotional processing and empathy</a:t>
            </a:r>
          </a:p>
          <a:p>
            <a:pPr lvl="1"/>
            <a:r>
              <a:rPr lang="en-US" dirty="0"/>
              <a:t>Lesions lead to:</a:t>
            </a:r>
          </a:p>
          <a:p>
            <a:pPr lvl="2"/>
            <a:r>
              <a:rPr lang="en-US" dirty="0"/>
              <a:t>Changes in affect and initiative.</a:t>
            </a:r>
          </a:p>
          <a:p>
            <a:pPr lvl="2"/>
            <a:r>
              <a:rPr lang="en-US" dirty="0"/>
              <a:t>Aberrant modulation of behavior and personality</a:t>
            </a:r>
          </a:p>
          <a:p>
            <a:pPr lvl="2"/>
            <a:r>
              <a:rPr lang="en-US" dirty="0"/>
              <a:t>Disinhibited behaviors</a:t>
            </a:r>
          </a:p>
          <a:p>
            <a:pPr lvl="2"/>
            <a:r>
              <a:rPr lang="en-US" dirty="0"/>
              <a:t>Regressive, child like behaviors and obsessive compulsive traits.</a:t>
            </a:r>
          </a:p>
          <a:p>
            <a:pPr lvl="1"/>
            <a:r>
              <a:rPr lang="en-US" dirty="0"/>
              <a:t>Regions associated:</a:t>
            </a:r>
          </a:p>
          <a:p>
            <a:pPr lvl="2"/>
            <a:r>
              <a:rPr lang="en-US" dirty="0"/>
              <a:t>Posterior vermis</a:t>
            </a:r>
          </a:p>
          <a:p>
            <a:pPr lvl="2"/>
            <a:r>
              <a:rPr lang="en-US" dirty="0"/>
              <a:t>Fastigial nucleus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810" y="2057400"/>
            <a:ext cx="3701412" cy="35478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41314" y="6236208"/>
            <a:ext cx="314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Simons J. and </a:t>
            </a:r>
            <a:r>
              <a:rPr lang="en-US" dirty="0" err="1"/>
              <a:t>Spiers</a:t>
            </a:r>
            <a:r>
              <a:rPr lang="en-US" dirty="0"/>
              <a:t> H. (2003)</a:t>
            </a:r>
          </a:p>
        </p:txBody>
      </p:sp>
    </p:spTree>
    <p:extLst>
      <p:ext uri="{BB962C8B-B14F-4D97-AF65-F5344CB8AC3E}">
        <p14:creationId xmlns:p14="http://schemas.microsoft.com/office/powerpoint/2010/main" val="38723588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Affective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1" y="2057400"/>
            <a:ext cx="3751325" cy="4038600"/>
          </a:xfrm>
        </p:spPr>
        <p:txBody>
          <a:bodyPr/>
          <a:lstStyle/>
          <a:p>
            <a:r>
              <a:rPr lang="en-US" dirty="0"/>
              <a:t>Lesions involving vermis and fastigial nucleus.</a:t>
            </a:r>
          </a:p>
          <a:p>
            <a:r>
              <a:rPr lang="en-US" dirty="0"/>
              <a:t>Changes include</a:t>
            </a:r>
          </a:p>
          <a:p>
            <a:pPr lvl="1"/>
            <a:r>
              <a:rPr lang="en-US" dirty="0"/>
              <a:t>Anxiety</a:t>
            </a:r>
          </a:p>
          <a:p>
            <a:pPr lvl="1"/>
            <a:r>
              <a:rPr lang="en-US" dirty="0"/>
              <a:t>Blunted affect</a:t>
            </a:r>
          </a:p>
          <a:p>
            <a:pPr lvl="1"/>
            <a:r>
              <a:rPr lang="en-US" dirty="0"/>
              <a:t>Pathological laughing and crying.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564" y="2057400"/>
            <a:ext cx="3968496" cy="30723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65976" y="6254496"/>
            <a:ext cx="2286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Perez M. et al. (2012)</a:t>
            </a:r>
          </a:p>
        </p:txBody>
      </p:sp>
    </p:spTree>
    <p:extLst>
      <p:ext uri="{BB962C8B-B14F-4D97-AF65-F5344CB8AC3E}">
        <p14:creationId xmlns:p14="http://schemas.microsoft.com/office/powerpoint/2010/main" val="10021755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Neuropsychiatric Manifestations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6995" y="1719072"/>
            <a:ext cx="5947150" cy="43952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04663" y="6211957"/>
            <a:ext cx="2613992" cy="377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Schmahmann</a:t>
            </a:r>
            <a:r>
              <a:rPr lang="en-US" dirty="0"/>
              <a:t> J. (2014)</a:t>
            </a:r>
          </a:p>
        </p:txBody>
      </p:sp>
    </p:spTree>
    <p:extLst>
      <p:ext uri="{BB962C8B-B14F-4D97-AF65-F5344CB8AC3E}">
        <p14:creationId xmlns:p14="http://schemas.microsoft.com/office/powerpoint/2010/main" val="1570075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3398" y="1965960"/>
            <a:ext cx="2838790" cy="38130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4027" y="5803093"/>
            <a:ext cx="2838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J.F.F. Babinski (1857-1932)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0193"/>
          <a:stretch/>
        </p:blipFill>
        <p:spPr>
          <a:xfrm>
            <a:off x="4816371" y="1965960"/>
            <a:ext cx="3047445" cy="38928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25063" y="5858828"/>
            <a:ext cx="2838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G. Holmes (1876-1965)</a:t>
            </a:r>
          </a:p>
        </p:txBody>
      </p:sp>
    </p:spTree>
    <p:extLst>
      <p:ext uri="{BB962C8B-B14F-4D97-AF65-F5344CB8AC3E}">
        <p14:creationId xmlns:p14="http://schemas.microsoft.com/office/powerpoint/2010/main" val="6456434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500366" cy="1356360"/>
          </a:xfrm>
        </p:spPr>
        <p:txBody>
          <a:bodyPr>
            <a:normAutofit fontScale="90000"/>
          </a:bodyPr>
          <a:lstStyle/>
          <a:p>
            <a:r>
              <a:rPr lang="en-US" dirty="0"/>
              <a:t>Proposed Neuropsychiatric Conditions Associated With Cerebellar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237" y="2525458"/>
            <a:ext cx="3950435" cy="4038600"/>
          </a:xfrm>
        </p:spPr>
        <p:txBody>
          <a:bodyPr/>
          <a:lstStyle/>
          <a:p>
            <a:r>
              <a:rPr lang="en-US" dirty="0"/>
              <a:t>Autism spectrum disorders</a:t>
            </a:r>
          </a:p>
          <a:p>
            <a:r>
              <a:rPr lang="en-US" dirty="0"/>
              <a:t>Attention-deficit/hyperactivity</a:t>
            </a:r>
          </a:p>
          <a:p>
            <a:r>
              <a:rPr lang="en-US" dirty="0"/>
              <a:t>Schizophrenia</a:t>
            </a:r>
          </a:p>
          <a:p>
            <a:r>
              <a:rPr lang="en-US" dirty="0"/>
              <a:t>Depression</a:t>
            </a:r>
          </a:p>
          <a:p>
            <a:r>
              <a:rPr lang="en-US" dirty="0"/>
              <a:t>Bipolar disorder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188" y="2525458"/>
            <a:ext cx="4109138" cy="31000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19088" y="6286166"/>
            <a:ext cx="266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Stoodley</a:t>
            </a:r>
            <a:r>
              <a:rPr lang="en-US" dirty="0"/>
              <a:t> C. (2016)</a:t>
            </a:r>
          </a:p>
        </p:txBody>
      </p:sp>
    </p:spTree>
    <p:extLst>
      <p:ext uri="{BB962C8B-B14F-4D97-AF65-F5344CB8AC3E}">
        <p14:creationId xmlns:p14="http://schemas.microsoft.com/office/powerpoint/2010/main" val="14087751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369" y="1792224"/>
            <a:ext cx="4297679" cy="480974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Sensorimotor cerebellum</a:t>
            </a:r>
          </a:p>
          <a:p>
            <a:pPr lvl="1"/>
            <a:r>
              <a:rPr lang="en-US" dirty="0"/>
              <a:t>Regions</a:t>
            </a:r>
          </a:p>
          <a:p>
            <a:pPr lvl="2"/>
            <a:r>
              <a:rPr lang="en-US" dirty="0"/>
              <a:t>Anterior cerebellum (I- adjacent VI)</a:t>
            </a:r>
          </a:p>
          <a:p>
            <a:pPr lvl="2"/>
            <a:r>
              <a:rPr lang="en-US" dirty="0"/>
              <a:t>Lobule VIII</a:t>
            </a:r>
          </a:p>
          <a:p>
            <a:pPr lvl="2"/>
            <a:r>
              <a:rPr lang="en-US" dirty="0"/>
              <a:t>Dorsal dentate</a:t>
            </a:r>
          </a:p>
          <a:p>
            <a:pPr lvl="1"/>
            <a:r>
              <a:rPr lang="en-US" dirty="0"/>
              <a:t>Involved in:</a:t>
            </a:r>
          </a:p>
          <a:p>
            <a:pPr lvl="2"/>
            <a:r>
              <a:rPr lang="en-US" dirty="0"/>
              <a:t>Motor control and programming</a:t>
            </a:r>
          </a:p>
          <a:p>
            <a:r>
              <a:rPr lang="en-US" dirty="0"/>
              <a:t>Cognitive cerebellum</a:t>
            </a:r>
          </a:p>
          <a:p>
            <a:pPr lvl="1"/>
            <a:r>
              <a:rPr lang="en-US" dirty="0"/>
              <a:t>Regions</a:t>
            </a:r>
          </a:p>
          <a:p>
            <a:pPr lvl="2"/>
            <a:r>
              <a:rPr lang="en-US" dirty="0"/>
              <a:t>Lobule VI and VII</a:t>
            </a:r>
          </a:p>
          <a:p>
            <a:pPr lvl="2"/>
            <a:r>
              <a:rPr lang="en-US" dirty="0"/>
              <a:t>Ventral and lateral dentate</a:t>
            </a:r>
          </a:p>
          <a:p>
            <a:pPr lvl="1"/>
            <a:r>
              <a:rPr lang="en-US" dirty="0"/>
              <a:t>Involved in:</a:t>
            </a:r>
          </a:p>
          <a:p>
            <a:pPr lvl="2"/>
            <a:r>
              <a:rPr lang="en-US" dirty="0"/>
              <a:t>Executive functions</a:t>
            </a:r>
          </a:p>
          <a:p>
            <a:pPr lvl="2"/>
            <a:r>
              <a:rPr lang="en-US" dirty="0"/>
              <a:t>Language (right hemisphere preference)</a:t>
            </a:r>
          </a:p>
          <a:p>
            <a:pPr lvl="2"/>
            <a:r>
              <a:rPr lang="en-US" dirty="0"/>
              <a:t>Visuospatial abilities (left hemisphere preference)</a:t>
            </a:r>
          </a:p>
          <a:p>
            <a:r>
              <a:rPr lang="en-US" dirty="0"/>
              <a:t>Limbic cerebellum</a:t>
            </a:r>
          </a:p>
          <a:p>
            <a:pPr lvl="1"/>
            <a:r>
              <a:rPr lang="en-US" dirty="0"/>
              <a:t>Regions:</a:t>
            </a:r>
          </a:p>
          <a:p>
            <a:pPr lvl="2"/>
            <a:r>
              <a:rPr lang="en-US" dirty="0"/>
              <a:t>Vermis of lobule VII</a:t>
            </a:r>
          </a:p>
          <a:p>
            <a:pPr lvl="2"/>
            <a:r>
              <a:rPr lang="en-US" dirty="0"/>
              <a:t>Fastigial nuclei</a:t>
            </a:r>
          </a:p>
          <a:p>
            <a:pPr lvl="1"/>
            <a:r>
              <a:rPr lang="en-US" dirty="0"/>
              <a:t>Involved in emotional regulation</a:t>
            </a:r>
          </a:p>
          <a:p>
            <a:r>
              <a:rPr lang="en-US" dirty="0"/>
              <a:t>Vestibular cerebellum</a:t>
            </a:r>
          </a:p>
          <a:p>
            <a:pPr lvl="1"/>
            <a:r>
              <a:rPr lang="en-US" dirty="0"/>
              <a:t>Regions:</a:t>
            </a:r>
          </a:p>
          <a:p>
            <a:pPr lvl="1"/>
            <a:r>
              <a:rPr lang="en-US" dirty="0"/>
              <a:t>Lobules IX and X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19088" y="6309360"/>
            <a:ext cx="2473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Stoodley</a:t>
            </a:r>
            <a:r>
              <a:rPr lang="en-US" dirty="0"/>
              <a:t> C. et al. (2009)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929" y="609600"/>
            <a:ext cx="3541015" cy="566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909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Dysmetria</a:t>
            </a:r>
            <a:r>
              <a:rPr lang="en-US" dirty="0"/>
              <a:t> of Thought</a:t>
            </a:r>
          </a:p>
        </p:txBody>
      </p:sp>
      <p:pic>
        <p:nvPicPr>
          <p:cNvPr id="1026" name="Picture 2" descr="https://www.researchgate.net/profile/Jeremy_Schmahmann/publication/269716109/figure/fig1/Fig-1-Schematic-of-the-dysmetria-of-thought-theory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419" y="1786496"/>
            <a:ext cx="6016302" cy="420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08304" y="6274431"/>
            <a:ext cx="23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Guell</a:t>
            </a:r>
            <a:r>
              <a:rPr lang="en-US" dirty="0"/>
              <a:t> X., et al. (2014)</a:t>
            </a:r>
          </a:p>
        </p:txBody>
      </p:sp>
    </p:spTree>
    <p:extLst>
      <p:ext uri="{BB962C8B-B14F-4D97-AF65-F5344CB8AC3E}">
        <p14:creationId xmlns:p14="http://schemas.microsoft.com/office/powerpoint/2010/main" val="22322172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Spectrum of Cerebellar Manifestations</a:t>
            </a:r>
          </a:p>
        </p:txBody>
      </p:sp>
      <p:pic>
        <p:nvPicPr>
          <p:cNvPr id="2050" name="Picture 2" descr="http://static1.squarespace.com/static/5239b27ce4b0870410a27be0/t/53d7b86ce4b0afdd1e63438c/1406646385773/?format=1000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336" y="1965960"/>
            <a:ext cx="4506468" cy="450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8481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Syndromes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Cognitive Affective </a:t>
            </a:r>
          </a:p>
          <a:p>
            <a:r>
              <a:rPr lang="en-US" dirty="0"/>
              <a:t>Cerebellar Syndrome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Impairments in</a:t>
            </a:r>
          </a:p>
          <a:p>
            <a:pPr lvl="1"/>
            <a:r>
              <a:rPr lang="en-US" dirty="0"/>
              <a:t>Executive function</a:t>
            </a:r>
          </a:p>
          <a:p>
            <a:pPr lvl="1"/>
            <a:r>
              <a:rPr lang="en-US" dirty="0"/>
              <a:t>Spatial cognition</a:t>
            </a:r>
          </a:p>
          <a:p>
            <a:pPr lvl="1"/>
            <a:r>
              <a:rPr lang="en-US" dirty="0"/>
              <a:t>Language deficits</a:t>
            </a:r>
          </a:p>
          <a:p>
            <a:pPr lvl="1"/>
            <a:r>
              <a:rPr lang="en-US" dirty="0"/>
              <a:t>Personality change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Posterior Fossa Syndrome.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Seen in children 2-3 days after tumor resection</a:t>
            </a:r>
          </a:p>
          <a:p>
            <a:pPr lvl="1"/>
            <a:r>
              <a:rPr lang="en-US" dirty="0"/>
              <a:t>Mutism</a:t>
            </a:r>
          </a:p>
          <a:p>
            <a:pPr lvl="1"/>
            <a:r>
              <a:rPr lang="en-US" dirty="0" err="1"/>
              <a:t>Hypotonia</a:t>
            </a:r>
            <a:endParaRPr lang="en-US" dirty="0"/>
          </a:p>
          <a:p>
            <a:pPr lvl="1"/>
            <a:r>
              <a:rPr lang="en-US" dirty="0"/>
              <a:t>Buccal and lingual apraxia</a:t>
            </a:r>
          </a:p>
          <a:p>
            <a:r>
              <a:rPr lang="en-US" dirty="0"/>
              <a:t>Recovery is seen in a couple of months with residual dysarthria</a:t>
            </a:r>
          </a:p>
          <a:p>
            <a:r>
              <a:rPr lang="en-US" dirty="0"/>
              <a:t>Apathy and emotional lability may be present</a:t>
            </a:r>
          </a:p>
        </p:txBody>
      </p:sp>
    </p:spTree>
    <p:extLst>
      <p:ext uri="{BB962C8B-B14F-4D97-AF65-F5344CB8AC3E}">
        <p14:creationId xmlns:p14="http://schemas.microsoft.com/office/powerpoint/2010/main" val="14321877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we have more time?</a:t>
            </a:r>
          </a:p>
        </p:txBody>
      </p:sp>
    </p:spTree>
    <p:extLst>
      <p:ext uri="{BB962C8B-B14F-4D97-AF65-F5344CB8AC3E}">
        <p14:creationId xmlns:p14="http://schemas.microsoft.com/office/powerpoint/2010/main" val="50633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Spinocerebellar Ataxias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1" y="2057400"/>
            <a:ext cx="3403853" cy="4038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Described in:</a:t>
            </a:r>
          </a:p>
          <a:p>
            <a:pPr lvl="1"/>
            <a:r>
              <a:rPr lang="en-US" dirty="0"/>
              <a:t>SCA 1</a:t>
            </a:r>
          </a:p>
          <a:p>
            <a:pPr lvl="1"/>
            <a:r>
              <a:rPr lang="en-US" dirty="0"/>
              <a:t>SCA 2</a:t>
            </a:r>
          </a:p>
          <a:p>
            <a:pPr lvl="1"/>
            <a:r>
              <a:rPr lang="en-US" dirty="0"/>
              <a:t>SCA 3</a:t>
            </a:r>
          </a:p>
          <a:p>
            <a:pPr lvl="1"/>
            <a:r>
              <a:rPr lang="en-US" dirty="0"/>
              <a:t>SCA 6</a:t>
            </a:r>
          </a:p>
          <a:p>
            <a:pPr lvl="1"/>
            <a:r>
              <a:rPr lang="en-US" dirty="0"/>
              <a:t>SCA 8</a:t>
            </a:r>
          </a:p>
          <a:p>
            <a:pPr lvl="1"/>
            <a:r>
              <a:rPr lang="en-US" dirty="0"/>
              <a:t>SCA 10</a:t>
            </a:r>
          </a:p>
          <a:p>
            <a:pPr lvl="1"/>
            <a:r>
              <a:rPr lang="en-US" dirty="0"/>
              <a:t>SCA 12</a:t>
            </a:r>
          </a:p>
          <a:p>
            <a:r>
              <a:rPr lang="en-US" dirty="0"/>
              <a:t>Dementia is a prominent feature of:</a:t>
            </a:r>
          </a:p>
          <a:p>
            <a:pPr lvl="1"/>
            <a:r>
              <a:rPr lang="en-US" dirty="0"/>
              <a:t>SCA 17</a:t>
            </a:r>
          </a:p>
          <a:p>
            <a:pPr lvl="1"/>
            <a:r>
              <a:rPr lang="en-US" dirty="0"/>
              <a:t>DRPLA</a:t>
            </a:r>
          </a:p>
          <a:p>
            <a:r>
              <a:rPr lang="en-US" dirty="0"/>
              <a:t>Intellectual disability is associated with SCA 13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48726"/>
          <a:stretch/>
        </p:blipFill>
        <p:spPr>
          <a:xfrm>
            <a:off x="4880611" y="1745811"/>
            <a:ext cx="3961638" cy="24038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1349"/>
          <a:stretch/>
        </p:blipFill>
        <p:spPr>
          <a:xfrm>
            <a:off x="4880611" y="4076700"/>
            <a:ext cx="3944291" cy="25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131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Resting Functional MRI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61" y="1965960"/>
            <a:ext cx="4025271" cy="35627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770" y="2101744"/>
            <a:ext cx="4146502" cy="31119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105" y="4998045"/>
            <a:ext cx="1595769" cy="15580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69811" y="6271404"/>
            <a:ext cx="2498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Buckner R., et al. (2013)</a:t>
            </a:r>
          </a:p>
        </p:txBody>
      </p:sp>
    </p:spTree>
    <p:extLst>
      <p:ext uri="{BB962C8B-B14F-4D97-AF65-F5344CB8AC3E}">
        <p14:creationId xmlns:p14="http://schemas.microsoft.com/office/powerpoint/2010/main" val="2344862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Patterns of Atrophy in Dementia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57252" y="2057400"/>
            <a:ext cx="3908958" cy="4038600"/>
          </a:xfrm>
        </p:spPr>
        <p:txBody>
          <a:bodyPr/>
          <a:lstStyle/>
          <a:p>
            <a:r>
              <a:rPr lang="en-US" dirty="0"/>
              <a:t>Alzheimer’s disease</a:t>
            </a:r>
          </a:p>
          <a:p>
            <a:pPr lvl="1"/>
            <a:r>
              <a:rPr lang="en-US" dirty="0"/>
              <a:t>Peak atrophy in Crus I (Lobule VII)</a:t>
            </a:r>
          </a:p>
          <a:p>
            <a:pPr lvl="1"/>
            <a:r>
              <a:rPr lang="en-US" dirty="0"/>
              <a:t>Degree of atrophy correlates with atrophy in angular gyrus</a:t>
            </a:r>
          </a:p>
          <a:p>
            <a:r>
              <a:rPr lang="en-US" dirty="0"/>
              <a:t>Behavioral variant FTD</a:t>
            </a:r>
          </a:p>
          <a:p>
            <a:pPr lvl="1"/>
            <a:r>
              <a:rPr lang="en-US" dirty="0"/>
              <a:t>Peak atrophy in lobule VI</a:t>
            </a:r>
          </a:p>
          <a:p>
            <a:pPr lvl="2"/>
            <a:r>
              <a:rPr lang="en-US" dirty="0"/>
              <a:t>Left predominance</a:t>
            </a:r>
          </a:p>
          <a:p>
            <a:pPr lvl="1"/>
            <a:r>
              <a:rPr lang="en-US" dirty="0"/>
              <a:t>Degree of atrophy correlates with atrophy in anterior insula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6772" y="3057501"/>
            <a:ext cx="1494236" cy="20634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0055" r="1"/>
          <a:stretch/>
        </p:blipFill>
        <p:spPr>
          <a:xfrm>
            <a:off x="5081798" y="4070146"/>
            <a:ext cx="2434974" cy="20699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17818" y="6212511"/>
            <a:ext cx="212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Guo</a:t>
            </a:r>
            <a:r>
              <a:rPr lang="en-US" dirty="0"/>
              <a:t> C., et al (2016)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-123" r="48885"/>
          <a:stretch/>
        </p:blipFill>
        <p:spPr>
          <a:xfrm>
            <a:off x="5081798" y="2044857"/>
            <a:ext cx="2498047" cy="206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4933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Cerebellum in Alzheimer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1" y="2057400"/>
            <a:ext cx="3440429" cy="4038600"/>
          </a:xfrm>
        </p:spPr>
        <p:txBody>
          <a:bodyPr/>
          <a:lstStyle/>
          <a:p>
            <a:r>
              <a:rPr lang="en-US" dirty="0"/>
              <a:t>Reduction of the total cerebellar volume. </a:t>
            </a:r>
          </a:p>
          <a:p>
            <a:pPr lvl="1"/>
            <a:r>
              <a:rPr lang="en-US" dirty="0"/>
              <a:t>May be present in MCI</a:t>
            </a:r>
          </a:p>
          <a:p>
            <a:r>
              <a:rPr lang="en-US" dirty="0"/>
              <a:t>Neurofibrillary tangles are usually absent</a:t>
            </a:r>
          </a:p>
          <a:p>
            <a:r>
              <a:rPr lang="en-US" dirty="0"/>
              <a:t>Amyloid plaques are present in advanced disease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75436"/>
          <a:stretch/>
        </p:blipFill>
        <p:spPr>
          <a:xfrm>
            <a:off x="4416552" y="2057400"/>
            <a:ext cx="2093977" cy="32845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4482"/>
          <a:stretch/>
        </p:blipFill>
        <p:spPr>
          <a:xfrm>
            <a:off x="6629401" y="2065020"/>
            <a:ext cx="2170218" cy="32769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24728" y="6224016"/>
            <a:ext cx="3163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Juckner</a:t>
            </a:r>
            <a:r>
              <a:rPr lang="en-US" dirty="0"/>
              <a:t> M. and Walker L. (2011)</a:t>
            </a:r>
          </a:p>
        </p:txBody>
      </p:sp>
    </p:spTree>
    <p:extLst>
      <p:ext uri="{BB962C8B-B14F-4D97-AF65-F5344CB8AC3E}">
        <p14:creationId xmlns:p14="http://schemas.microsoft.com/office/powerpoint/2010/main" val="2884758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55992" y="998452"/>
            <a:ext cx="7724148" cy="1571012"/>
          </a:xfrm>
          <a:prstGeom prst="rect">
            <a:avLst/>
          </a:prstGeom>
          <a:ln w="34925">
            <a:solidFill>
              <a:schemeClr val="accent1"/>
            </a:solidFill>
          </a:ln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216153" y="2980944"/>
            <a:ext cx="6373368" cy="2423160"/>
          </a:xfrm>
        </p:spPr>
        <p:txBody>
          <a:bodyPr>
            <a:normAutofit/>
          </a:bodyPr>
          <a:lstStyle/>
          <a:p>
            <a:pPr marL="34290" indent="0">
              <a:buNone/>
            </a:pPr>
            <a:r>
              <a:rPr lang="en-US" dirty="0"/>
              <a:t>Study of 20 patients with diseases confined to the cerebellum.</a:t>
            </a:r>
          </a:p>
          <a:p>
            <a:pPr marL="34290" indent="0">
              <a:buNone/>
            </a:pPr>
            <a:r>
              <a:rPr lang="en-US" dirty="0"/>
              <a:t>Described a cerebellar cognitive affective syndrome characterized by impairments in:</a:t>
            </a:r>
          </a:p>
          <a:p>
            <a:pPr marL="34290" indent="0">
              <a:buNone/>
            </a:pPr>
            <a:r>
              <a:rPr lang="en-US" dirty="0"/>
              <a:t>	Executive functions</a:t>
            </a:r>
          </a:p>
          <a:p>
            <a:pPr marL="34290" indent="0">
              <a:buNone/>
            </a:pPr>
            <a:r>
              <a:rPr lang="en-US" dirty="0"/>
              <a:t>	Language </a:t>
            </a:r>
          </a:p>
          <a:p>
            <a:pPr marL="34290" indent="0">
              <a:buNone/>
            </a:pPr>
            <a:r>
              <a:rPr lang="en-US" dirty="0"/>
              <a:t>	Visuospatial abilities</a:t>
            </a:r>
          </a:p>
          <a:p>
            <a:pPr marL="34290" indent="0">
              <a:buNone/>
            </a:pPr>
            <a:r>
              <a:rPr lang="en-US" dirty="0"/>
              <a:t>	Changes in personality</a:t>
            </a:r>
          </a:p>
          <a:p>
            <a:pPr marL="3429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6827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Cerebellum in ALS-</a:t>
            </a:r>
            <a:r>
              <a:rPr lang="en-US" dirty="0" err="1"/>
              <a:t>bvFTD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1" y="2057400"/>
            <a:ext cx="3733037" cy="4038600"/>
          </a:xfrm>
        </p:spPr>
        <p:txBody>
          <a:bodyPr/>
          <a:lstStyle/>
          <a:p>
            <a:r>
              <a:rPr lang="en-US" dirty="0"/>
              <a:t>Significant grey matter atrophy in the cerebellum across the whole ALS-</a:t>
            </a:r>
            <a:r>
              <a:rPr lang="en-US" dirty="0" err="1"/>
              <a:t>bvFTD</a:t>
            </a:r>
            <a:r>
              <a:rPr lang="en-US" dirty="0"/>
              <a:t> continuum</a:t>
            </a:r>
          </a:p>
          <a:p>
            <a:r>
              <a:rPr lang="en-US" dirty="0"/>
              <a:t>Atrophy predominantly of the superior cerebellum and crus I in </a:t>
            </a:r>
            <a:r>
              <a:rPr lang="en-US" dirty="0" err="1"/>
              <a:t>bvFTD</a:t>
            </a:r>
            <a:r>
              <a:rPr lang="en-US" dirty="0"/>
              <a:t> patients</a:t>
            </a:r>
          </a:p>
          <a:p>
            <a:r>
              <a:rPr lang="en-US" dirty="0"/>
              <a:t>Atrophy of the inferior cerebellum and vermis in ALS patients</a:t>
            </a:r>
          </a:p>
          <a:p>
            <a:r>
              <a:rPr lang="en-US" dirty="0"/>
              <a:t>ALS-</a:t>
            </a:r>
            <a:r>
              <a:rPr lang="en-US" dirty="0" err="1"/>
              <a:t>bvFTD</a:t>
            </a:r>
            <a:r>
              <a:rPr lang="en-US" dirty="0"/>
              <a:t> patients had both patterns of atrophy.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915" y="1508760"/>
            <a:ext cx="3414787" cy="50017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90295" y="6325862"/>
            <a:ext cx="2053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Tan R., et al. (2014)</a:t>
            </a:r>
          </a:p>
        </p:txBody>
      </p:sp>
    </p:spTree>
    <p:extLst>
      <p:ext uri="{BB962C8B-B14F-4D97-AF65-F5344CB8AC3E}">
        <p14:creationId xmlns:p14="http://schemas.microsoft.com/office/powerpoint/2010/main" val="22286252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 Frontotemporal Dementia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1" y="2057400"/>
            <a:ext cx="3609553" cy="4038600"/>
          </a:xfrm>
        </p:spPr>
        <p:txBody>
          <a:bodyPr/>
          <a:lstStyle/>
          <a:p>
            <a:r>
              <a:rPr lang="en-US" dirty="0"/>
              <a:t>C90rf72 gene mutation</a:t>
            </a:r>
          </a:p>
          <a:p>
            <a:pPr lvl="1"/>
            <a:r>
              <a:rPr lang="en-US" dirty="0"/>
              <a:t>Decreased cerebellar volume.</a:t>
            </a:r>
          </a:p>
          <a:p>
            <a:pPr lvl="1"/>
            <a:r>
              <a:rPr lang="en-US" dirty="0"/>
              <a:t>Significant atrophy in lobule </a:t>
            </a:r>
            <a:r>
              <a:rPr lang="en-US" dirty="0" err="1"/>
              <a:t>VIIa</a:t>
            </a:r>
            <a:r>
              <a:rPr lang="en-US" dirty="0"/>
              <a:t>-Crus I.</a:t>
            </a:r>
          </a:p>
          <a:p>
            <a:r>
              <a:rPr lang="en-US" dirty="0"/>
              <a:t>MAPT gene mutation</a:t>
            </a:r>
          </a:p>
          <a:p>
            <a:pPr lvl="1"/>
            <a:r>
              <a:rPr lang="en-US" dirty="0"/>
              <a:t>Significant lower </a:t>
            </a:r>
            <a:r>
              <a:rPr lang="en-US" dirty="0" err="1"/>
              <a:t>vermian</a:t>
            </a:r>
            <a:r>
              <a:rPr lang="en-US" dirty="0"/>
              <a:t> atrophy.</a:t>
            </a:r>
          </a:p>
          <a:p>
            <a:r>
              <a:rPr lang="en-US" dirty="0"/>
              <a:t>GRN gene mutation</a:t>
            </a:r>
          </a:p>
          <a:p>
            <a:pPr lvl="1"/>
            <a:r>
              <a:rPr lang="en-US" dirty="0"/>
              <a:t>No significant atrophy</a:t>
            </a:r>
          </a:p>
          <a:p>
            <a:pPr lvl="1"/>
            <a:endParaRPr lang="en-US" dirty="0"/>
          </a:p>
        </p:txBody>
      </p:sp>
      <p:pic>
        <p:nvPicPr>
          <p:cNvPr id="1026" name="Picture 2" descr="http://ars.els-cdn.com/content/image/1-s2.0-S2213158216300298-gr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80" t="8832"/>
          <a:stretch/>
        </p:blipFill>
        <p:spPr bwMode="auto">
          <a:xfrm>
            <a:off x="5668808" y="2079053"/>
            <a:ext cx="2352739" cy="399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53607" y="6187440"/>
            <a:ext cx="2636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Bocchetta</a:t>
            </a:r>
            <a:r>
              <a:rPr lang="en-US" dirty="0"/>
              <a:t> M., et al (2016)</a:t>
            </a:r>
          </a:p>
        </p:txBody>
      </p:sp>
    </p:spTree>
    <p:extLst>
      <p:ext uri="{BB962C8B-B14F-4D97-AF65-F5344CB8AC3E}">
        <p14:creationId xmlns:p14="http://schemas.microsoft.com/office/powerpoint/2010/main" val="38726184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Huntington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253" y="2397400"/>
            <a:ext cx="3687317" cy="4038600"/>
          </a:xfrm>
        </p:spPr>
        <p:txBody>
          <a:bodyPr/>
          <a:lstStyle/>
          <a:p>
            <a:r>
              <a:rPr lang="en-US" dirty="0"/>
              <a:t>HD patients have significant loss of Purkinje cells</a:t>
            </a:r>
          </a:p>
          <a:p>
            <a:r>
              <a:rPr lang="en-US" dirty="0"/>
              <a:t>Early manifest HD patients exhibit lower right cerebellar lobule </a:t>
            </a:r>
            <a:r>
              <a:rPr lang="en-US" dirty="0" err="1"/>
              <a:t>VIIa</a:t>
            </a:r>
            <a:r>
              <a:rPr lang="en-US" dirty="0"/>
              <a:t> volume.</a:t>
            </a:r>
          </a:p>
          <a:p>
            <a:r>
              <a:rPr lang="en-US" dirty="0"/>
              <a:t>Other studies have found significant </a:t>
            </a:r>
            <a:r>
              <a:rPr lang="en-US" dirty="0" err="1"/>
              <a:t>vermian</a:t>
            </a:r>
            <a:r>
              <a:rPr lang="en-US" dirty="0"/>
              <a:t> atrophy compared to controls.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109" y="2614210"/>
            <a:ext cx="4213597" cy="24881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20224" y="6251334"/>
            <a:ext cx="2152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Rub U., et al (2012)</a:t>
            </a:r>
          </a:p>
        </p:txBody>
      </p:sp>
    </p:spTree>
    <p:extLst>
      <p:ext uri="{BB962C8B-B14F-4D97-AF65-F5344CB8AC3E}">
        <p14:creationId xmlns:p14="http://schemas.microsoft.com/office/powerpoint/2010/main" val="33681990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Recovery from Cerebellar Lesions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1" y="2057400"/>
            <a:ext cx="3824477" cy="4038600"/>
          </a:xfrm>
        </p:spPr>
        <p:txBody>
          <a:bodyPr/>
          <a:lstStyle/>
          <a:p>
            <a:r>
              <a:rPr lang="en-US" dirty="0"/>
              <a:t>Recovery after cerebellar lesions is usually good.</a:t>
            </a:r>
          </a:p>
          <a:p>
            <a:r>
              <a:rPr lang="en-US" dirty="0"/>
              <a:t>Time of recovery spans from 4 to 12 months.</a:t>
            </a:r>
          </a:p>
          <a:p>
            <a:r>
              <a:rPr lang="en-US" dirty="0"/>
              <a:t>Deficits may be undetectable after recovery.</a:t>
            </a:r>
          </a:p>
          <a:p>
            <a:r>
              <a:rPr lang="en-US" dirty="0"/>
              <a:t>The unique role of cerebellar plasticity has been proposed as mechanism for its resilience.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356" y="1965960"/>
            <a:ext cx="3268980" cy="39604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44768" y="6096000"/>
            <a:ext cx="2624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Hokkanen</a:t>
            </a:r>
            <a:r>
              <a:rPr lang="en-US" dirty="0"/>
              <a:t> L., et al. (2006)</a:t>
            </a:r>
          </a:p>
        </p:txBody>
      </p:sp>
    </p:spTree>
    <p:extLst>
      <p:ext uri="{BB962C8B-B14F-4D97-AF65-F5344CB8AC3E}">
        <p14:creationId xmlns:p14="http://schemas.microsoft.com/office/powerpoint/2010/main" val="25272781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more slides, I promise.</a:t>
            </a:r>
          </a:p>
        </p:txBody>
      </p:sp>
    </p:spTree>
    <p:extLst>
      <p:ext uri="{BB962C8B-B14F-4D97-AF65-F5344CB8AC3E}">
        <p14:creationId xmlns:p14="http://schemas.microsoft.com/office/powerpoint/2010/main" val="121351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5989864" cy="1356360"/>
          </a:xfrm>
        </p:spPr>
        <p:txBody>
          <a:bodyPr/>
          <a:lstStyle/>
          <a:p>
            <a:r>
              <a:rPr lang="en-US" dirty="0"/>
              <a:t>Distributed Neural Circuits in Cognition</a:t>
            </a:r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35024" y="2048256"/>
            <a:ext cx="6719886" cy="38317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12945" y="6280030"/>
            <a:ext cx="2380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Catani M. et al. (2012)</a:t>
            </a:r>
          </a:p>
        </p:txBody>
      </p:sp>
    </p:spTree>
    <p:extLst>
      <p:ext uri="{BB962C8B-B14F-4D97-AF65-F5344CB8AC3E}">
        <p14:creationId xmlns:p14="http://schemas.microsoft.com/office/powerpoint/2010/main" val="3060928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7718" y="2187751"/>
            <a:ext cx="7401185" cy="38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88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04773" y="2057400"/>
            <a:ext cx="6509053" cy="4038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54483" y="6374921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Scherlf</a:t>
            </a:r>
            <a:r>
              <a:rPr lang="en-US" dirty="0"/>
              <a:t> T. et al (2014)</a:t>
            </a:r>
          </a:p>
        </p:txBody>
      </p:sp>
    </p:spTree>
    <p:extLst>
      <p:ext uri="{BB962C8B-B14F-4D97-AF65-F5344CB8AC3E}">
        <p14:creationId xmlns:p14="http://schemas.microsoft.com/office/powerpoint/2010/main" val="2957799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Cerebellum and Evolution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57252" y="2057400"/>
            <a:ext cx="2900556" cy="4243192"/>
          </a:xfrm>
        </p:spPr>
        <p:txBody>
          <a:bodyPr/>
          <a:lstStyle/>
          <a:p>
            <a:r>
              <a:rPr lang="en-US" dirty="0"/>
              <a:t>Increase of cerebellar volume has been proportional to increase of prefrontal cortex.</a:t>
            </a:r>
          </a:p>
          <a:p>
            <a:r>
              <a:rPr lang="en-US" dirty="0"/>
              <a:t>Humans have a significantly larger lobule VII  and ventrolateral dentate nucleus compared to other primates.</a:t>
            </a:r>
          </a:p>
        </p:txBody>
      </p:sp>
      <p:pic>
        <p:nvPicPr>
          <p:cNvPr id="1026" name="Picture 2" descr="http://ars.els-cdn.com/content/image/1-s2.0-S0960982214010690-g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694" y="2273322"/>
            <a:ext cx="4658314" cy="381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12285" y="6300592"/>
            <a:ext cx="2880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68027" y="6300592"/>
            <a:ext cx="3369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Barton R. and </a:t>
            </a:r>
            <a:r>
              <a:rPr lang="en-US" dirty="0" err="1"/>
              <a:t>Venditti</a:t>
            </a:r>
            <a:r>
              <a:rPr lang="en-US" dirty="0"/>
              <a:t> C. (2012)</a:t>
            </a:r>
          </a:p>
        </p:txBody>
      </p:sp>
    </p:spTree>
    <p:extLst>
      <p:ext uri="{BB962C8B-B14F-4D97-AF65-F5344CB8AC3E}">
        <p14:creationId xmlns:p14="http://schemas.microsoft.com/office/powerpoint/2010/main" val="348687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Cytoarchitecture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64224" y="6217920"/>
            <a:ext cx="2898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Cerminara</a:t>
            </a:r>
            <a:r>
              <a:rPr lang="en-US" dirty="0"/>
              <a:t> N. et al. (2015)</a:t>
            </a:r>
          </a:p>
        </p:txBody>
      </p:sp>
      <p:pic>
        <p:nvPicPr>
          <p:cNvPr id="1026" name="Picture 2" descr="Classical view of cerebellar cytoarchitecture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84" b="4394"/>
          <a:stretch/>
        </p:blipFill>
        <p:spPr bwMode="auto">
          <a:xfrm>
            <a:off x="1991106" y="1643755"/>
            <a:ext cx="5138928" cy="457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17454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3027</TotalTime>
  <Words>1473</Words>
  <Application>Microsoft Office PowerPoint</Application>
  <PresentationFormat>On-screen Show (4:3)</PresentationFormat>
  <Paragraphs>337</Paragraphs>
  <Slides>44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Basis</vt:lpstr>
      <vt:lpstr>The Cerebellum And Cognition</vt:lpstr>
      <vt:lpstr>Objectives</vt:lpstr>
      <vt:lpstr>History</vt:lpstr>
      <vt:lpstr>PowerPoint Presentation</vt:lpstr>
      <vt:lpstr>Distributed Neural Circuits in Cognition</vt:lpstr>
      <vt:lpstr>Anatomy</vt:lpstr>
      <vt:lpstr>Anatomy</vt:lpstr>
      <vt:lpstr>Cerebellum and Evolution</vt:lpstr>
      <vt:lpstr>Cytoarchitecture</vt:lpstr>
      <vt:lpstr>Cerebellar Circuitry</vt:lpstr>
      <vt:lpstr>Cerebellar Computational Models</vt:lpstr>
      <vt:lpstr>Cerebro-Cerebellar Pathways</vt:lpstr>
      <vt:lpstr>Sensorimotor Pathways</vt:lpstr>
      <vt:lpstr>Cognitive/Behavioral Pathways</vt:lpstr>
      <vt:lpstr>Cerebellar Subsystems</vt:lpstr>
      <vt:lpstr>Symptoms of Cerebellar Disease</vt:lpstr>
      <vt:lpstr>Attention</vt:lpstr>
      <vt:lpstr>Executive Functions</vt:lpstr>
      <vt:lpstr>Executive Functions:  Working Memory</vt:lpstr>
      <vt:lpstr>Phonemic Fluency</vt:lpstr>
      <vt:lpstr>Language and Speech</vt:lpstr>
      <vt:lpstr>Syntax Processing</vt:lpstr>
      <vt:lpstr>Other Language Features</vt:lpstr>
      <vt:lpstr>Metalinguistic Skills</vt:lpstr>
      <vt:lpstr>Visuospatial Abilities</vt:lpstr>
      <vt:lpstr>Memory</vt:lpstr>
      <vt:lpstr>Personality Changes</vt:lpstr>
      <vt:lpstr>Affective Changes</vt:lpstr>
      <vt:lpstr>Neuropsychiatric Manifestations</vt:lpstr>
      <vt:lpstr>Proposed Neuropsychiatric Conditions Associated With Cerebellar Disease</vt:lpstr>
      <vt:lpstr>Summary</vt:lpstr>
      <vt:lpstr>Dysmetria of Thought</vt:lpstr>
      <vt:lpstr>The Spectrum of Cerebellar Manifestations</vt:lpstr>
      <vt:lpstr>Two Syndromes</vt:lpstr>
      <vt:lpstr>Thank you</vt:lpstr>
      <vt:lpstr>Spinocerebellar Ataxias</vt:lpstr>
      <vt:lpstr>Resting Functional MRI</vt:lpstr>
      <vt:lpstr>Patterns of Atrophy in Dementia</vt:lpstr>
      <vt:lpstr>Cerebellum in Alzheimer Disease</vt:lpstr>
      <vt:lpstr>Cerebellum in ALS-bvFTD</vt:lpstr>
      <vt:lpstr>Genetic Frontotemporal Dementia</vt:lpstr>
      <vt:lpstr>Huntington Disease</vt:lpstr>
      <vt:lpstr>Recovery from Cerebellar Lesions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Rodriguez-Porcel, Federico (rodrigfj)</dc:creator>
  <cp:lastModifiedBy>administrator</cp:lastModifiedBy>
  <cp:revision>148</cp:revision>
  <dcterms:created xsi:type="dcterms:W3CDTF">2016-04-01T18:15:08Z</dcterms:created>
  <dcterms:modified xsi:type="dcterms:W3CDTF">2016-08-18T19:24:19Z</dcterms:modified>
</cp:coreProperties>
</file>